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94692" autoAdjust="0"/>
  </p:normalViewPr>
  <p:slideViewPr>
    <p:cSldViewPr>
      <p:cViewPr varScale="1">
        <p:scale>
          <a:sx n="106" d="100"/>
          <a:sy n="106" d="100"/>
        </p:scale>
        <p:origin x="177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lvl1pPr>
              <a:defRPr>
                <a:solidFill>
                  <a:schemeClr val="bg1"/>
                </a:solidFill>
                <a:latin typeface="Georgia" panose="02040502050405020303" pitchFamily="18" charset="0"/>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ru-RU" dirty="0"/>
          </a:p>
        </p:txBody>
      </p:sp>
      <p:sp>
        <p:nvSpPr>
          <p:cNvPr id="4" name="Дата 3"/>
          <p:cNvSpPr>
            <a:spLocks noGrp="1"/>
          </p:cNvSpPr>
          <p:nvPr>
            <p:ph type="dt" sz="half" idx="10"/>
          </p:nvPr>
        </p:nvSpPr>
        <p:spPr/>
        <p:txBody>
          <a:bodyPr/>
          <a:lstStyle/>
          <a:p>
            <a:fld id="{A8AF046F-39E9-46CE-A02B-CF036B424FF2}" type="datetimeFigureOut">
              <a:rPr lang="ru-RU" smtClean="0"/>
              <a:pPr/>
              <a:t>12.09.2024</a:t>
            </a:fld>
            <a:endParaRPr lang="ru-RU"/>
          </a:p>
        </p:txBody>
      </p:sp>
      <p:sp>
        <p:nvSpPr>
          <p:cNvPr id="5" name="Нижний колонтитул 4"/>
          <p:cNvSpPr>
            <a:spLocks noGrp="1"/>
          </p:cNvSpPr>
          <p:nvPr>
            <p:ph type="ftr" sz="quarter" idx="11"/>
          </p:nvPr>
        </p:nvSpPr>
        <p:spPr>
          <a:xfrm>
            <a:off x="3131840" y="6237312"/>
            <a:ext cx="2895600" cy="365125"/>
          </a:xfrm>
        </p:spPr>
        <p:txBody>
          <a:bodyPr/>
          <a:lstStyle/>
          <a:p>
            <a:endParaRPr lang="ru-RU"/>
          </a:p>
        </p:txBody>
      </p:sp>
      <p:sp>
        <p:nvSpPr>
          <p:cNvPr id="6" name="Номер слайда 5"/>
          <p:cNvSpPr>
            <a:spLocks noGrp="1"/>
          </p:cNvSpPr>
          <p:nvPr>
            <p:ph type="sldNum" sz="quarter" idx="12"/>
          </p:nvPr>
        </p:nvSpPr>
        <p:spPr>
          <a:xfrm>
            <a:off x="6588224" y="6237312"/>
            <a:ext cx="2133600" cy="365125"/>
          </a:xfrm>
        </p:spPr>
        <p:txBody>
          <a:bodyPr/>
          <a:lstStyle/>
          <a:p>
            <a:fld id="{9AF9A7F3-3F74-4A02-8ADE-2DACF346921E}" type="slidenum">
              <a:rPr lang="ru-RU" smtClean="0"/>
              <a:pPr/>
              <a:t>‹#›</a:t>
            </a:fld>
            <a:endParaRPr lang="ru-RU"/>
          </a:p>
        </p:txBody>
      </p:sp>
    </p:spTree>
    <p:extLst>
      <p:ext uri="{BB962C8B-B14F-4D97-AF65-F5344CB8AC3E}">
        <p14:creationId xmlns:p14="http://schemas.microsoft.com/office/powerpoint/2010/main" val="3670358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8AF046F-39E9-46CE-A02B-CF036B424FF2}" type="datetimeFigureOut">
              <a:rPr lang="ru-RU" smtClean="0"/>
              <a:pPr/>
              <a:t>12.09.2024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F9A7F3-3F74-4A02-8ADE-2DACF346921E}" type="slidenum">
              <a:rPr lang="ru-RU" smtClean="0"/>
              <a:pPr/>
              <a:t>‹#›</a:t>
            </a:fld>
            <a:endParaRPr lang="ru-RU"/>
          </a:p>
        </p:txBody>
      </p:sp>
    </p:spTree>
    <p:extLst>
      <p:ext uri="{BB962C8B-B14F-4D97-AF65-F5344CB8AC3E}">
        <p14:creationId xmlns:p14="http://schemas.microsoft.com/office/powerpoint/2010/main" val="1212630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rot="16200000">
            <a:off x="4149394" y="-1404975"/>
            <a:ext cx="936104"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rot="16200000">
            <a:off x="2755038" y="-188163"/>
            <a:ext cx="3600400" cy="80984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8AF046F-39E9-46CE-A02B-CF036B424FF2}" type="datetimeFigureOut">
              <a:rPr lang="ru-RU" smtClean="0"/>
              <a:pPr/>
              <a:t>12.09.2024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F9A7F3-3F74-4A02-8ADE-2DACF346921E}" type="slidenum">
              <a:rPr lang="ru-RU" smtClean="0"/>
              <a:pPr/>
              <a:t>‹#›</a:t>
            </a:fld>
            <a:endParaRPr lang="ru-RU"/>
          </a:p>
        </p:txBody>
      </p:sp>
    </p:spTree>
    <p:extLst>
      <p:ext uri="{BB962C8B-B14F-4D97-AF65-F5344CB8AC3E}">
        <p14:creationId xmlns:p14="http://schemas.microsoft.com/office/powerpoint/2010/main" val="2629295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8AF046F-39E9-46CE-A02B-CF036B424FF2}" type="datetimeFigureOut">
              <a:rPr lang="ru-RU" smtClean="0"/>
              <a:pPr/>
              <a:t>12.09.2024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F9A7F3-3F74-4A02-8ADE-2DACF346921E}" type="slidenum">
              <a:rPr lang="ru-RU" smtClean="0"/>
              <a:pPr/>
              <a:t>‹#›</a:t>
            </a:fld>
            <a:endParaRPr lang="ru-RU"/>
          </a:p>
        </p:txBody>
      </p:sp>
    </p:spTree>
    <p:extLst>
      <p:ext uri="{BB962C8B-B14F-4D97-AF65-F5344CB8AC3E}">
        <p14:creationId xmlns:p14="http://schemas.microsoft.com/office/powerpoint/2010/main" val="2744230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1" y="4406900"/>
            <a:ext cx="7920880" cy="1362075"/>
          </a:xfrm>
        </p:spPr>
        <p:txBody>
          <a:bodyPr anchor="t"/>
          <a:lstStyle>
            <a:lvl1pPr algn="l">
              <a:defRPr sz="4000" b="1" cap="all"/>
            </a:lvl1pPr>
          </a:lstStyle>
          <a:p>
            <a:r>
              <a:rPr lang="ru-RU"/>
              <a:t>Образец заголовка</a:t>
            </a:r>
            <a:endParaRPr lang="ru-RU" dirty="0"/>
          </a:p>
        </p:txBody>
      </p:sp>
      <p:sp>
        <p:nvSpPr>
          <p:cNvPr id="3" name="Текст 2"/>
          <p:cNvSpPr>
            <a:spLocks noGrp="1"/>
          </p:cNvSpPr>
          <p:nvPr>
            <p:ph type="body" idx="1"/>
          </p:nvPr>
        </p:nvSpPr>
        <p:spPr>
          <a:xfrm>
            <a:off x="722313" y="2906713"/>
            <a:ext cx="7450087" cy="1500187"/>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Дата 3"/>
          <p:cNvSpPr>
            <a:spLocks noGrp="1"/>
          </p:cNvSpPr>
          <p:nvPr>
            <p:ph type="dt" sz="half" idx="10"/>
          </p:nvPr>
        </p:nvSpPr>
        <p:spPr/>
        <p:txBody>
          <a:bodyPr/>
          <a:lstStyle/>
          <a:p>
            <a:fld id="{A8AF046F-39E9-46CE-A02B-CF036B424FF2}" type="datetimeFigureOut">
              <a:rPr lang="ru-RU" smtClean="0"/>
              <a:pPr/>
              <a:t>12.09.2024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F9A7F3-3F74-4A02-8ADE-2DACF346921E}" type="slidenum">
              <a:rPr lang="ru-RU" smtClean="0"/>
              <a:pPr/>
              <a:t>‹#›</a:t>
            </a:fld>
            <a:endParaRPr lang="ru-RU"/>
          </a:p>
        </p:txBody>
      </p:sp>
    </p:spTree>
    <p:extLst>
      <p:ext uri="{BB962C8B-B14F-4D97-AF65-F5344CB8AC3E}">
        <p14:creationId xmlns:p14="http://schemas.microsoft.com/office/powerpoint/2010/main" val="249738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251520" y="2132856"/>
            <a:ext cx="3960440" cy="40219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355976" y="2132856"/>
            <a:ext cx="3816424" cy="3993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8AF046F-39E9-46CE-A02B-CF036B424FF2}" type="datetimeFigureOut">
              <a:rPr lang="ru-RU" smtClean="0"/>
              <a:pPr/>
              <a:t>12.09.2024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F9A7F3-3F74-4A02-8ADE-2DACF346921E}" type="slidenum">
              <a:rPr lang="ru-RU" smtClean="0"/>
              <a:pPr/>
              <a:t>‹#›</a:t>
            </a:fld>
            <a:endParaRPr lang="ru-RU"/>
          </a:p>
        </p:txBody>
      </p:sp>
    </p:spTree>
    <p:extLst>
      <p:ext uri="{BB962C8B-B14F-4D97-AF65-F5344CB8AC3E}">
        <p14:creationId xmlns:p14="http://schemas.microsoft.com/office/powerpoint/2010/main" val="372159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83567" y="2060848"/>
            <a:ext cx="4040188" cy="4237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83567" y="2564904"/>
            <a:ext cx="4040188" cy="35912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788024" y="2060848"/>
            <a:ext cx="3816424" cy="4237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788024" y="2564904"/>
            <a:ext cx="3816424" cy="35912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8AF046F-39E9-46CE-A02B-CF036B424FF2}" type="datetimeFigureOut">
              <a:rPr lang="ru-RU" smtClean="0"/>
              <a:pPr/>
              <a:t>12.09.2024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AF9A7F3-3F74-4A02-8ADE-2DACF346921E}" type="slidenum">
              <a:rPr lang="ru-RU" smtClean="0"/>
              <a:pPr/>
              <a:t>‹#›</a:t>
            </a:fld>
            <a:endParaRPr lang="ru-RU"/>
          </a:p>
        </p:txBody>
      </p:sp>
    </p:spTree>
    <p:extLst>
      <p:ext uri="{BB962C8B-B14F-4D97-AF65-F5344CB8AC3E}">
        <p14:creationId xmlns:p14="http://schemas.microsoft.com/office/powerpoint/2010/main" val="1309723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8AF046F-39E9-46CE-A02B-CF036B424FF2}" type="datetimeFigureOut">
              <a:rPr lang="ru-RU" smtClean="0"/>
              <a:pPr/>
              <a:t>12.09.2024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AF9A7F3-3F74-4A02-8ADE-2DACF346921E}" type="slidenum">
              <a:rPr lang="ru-RU" smtClean="0"/>
              <a:pPr/>
              <a:t>‹#›</a:t>
            </a:fld>
            <a:endParaRPr lang="ru-RU"/>
          </a:p>
        </p:txBody>
      </p:sp>
    </p:spTree>
    <p:extLst>
      <p:ext uri="{BB962C8B-B14F-4D97-AF65-F5344CB8AC3E}">
        <p14:creationId xmlns:p14="http://schemas.microsoft.com/office/powerpoint/2010/main" val="335228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AF046F-39E9-46CE-A02B-CF036B424FF2}" type="datetimeFigureOut">
              <a:rPr lang="ru-RU" smtClean="0"/>
              <a:pPr/>
              <a:t>12.09.2024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AF9A7F3-3F74-4A02-8ADE-2DACF346921E}" type="slidenum">
              <a:rPr lang="ru-RU" smtClean="0"/>
              <a:pPr/>
              <a:t>‹#›</a:t>
            </a:fld>
            <a:endParaRPr lang="ru-RU"/>
          </a:p>
        </p:txBody>
      </p:sp>
    </p:spTree>
    <p:extLst>
      <p:ext uri="{BB962C8B-B14F-4D97-AF65-F5344CB8AC3E}">
        <p14:creationId xmlns:p14="http://schemas.microsoft.com/office/powerpoint/2010/main" val="307547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124744"/>
            <a:ext cx="2664296" cy="648072"/>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211960" y="1052736"/>
            <a:ext cx="3960440" cy="51330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259632" y="1916833"/>
            <a:ext cx="2842791" cy="42484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8AF046F-39E9-46CE-A02B-CF036B424FF2}" type="datetimeFigureOut">
              <a:rPr lang="ru-RU" smtClean="0"/>
              <a:pPr/>
              <a:t>12.09.2024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F9A7F3-3F74-4A02-8ADE-2DACF346921E}" type="slidenum">
              <a:rPr lang="ru-RU" smtClean="0"/>
              <a:pPr/>
              <a:t>‹#›</a:t>
            </a:fld>
            <a:endParaRPr lang="ru-RU"/>
          </a:p>
        </p:txBody>
      </p:sp>
    </p:spTree>
    <p:extLst>
      <p:ext uri="{BB962C8B-B14F-4D97-AF65-F5344CB8AC3E}">
        <p14:creationId xmlns:p14="http://schemas.microsoft.com/office/powerpoint/2010/main" val="1863552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1052735"/>
            <a:ext cx="5486400" cy="36748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8AF046F-39E9-46CE-A02B-CF036B424FF2}" type="datetimeFigureOut">
              <a:rPr lang="ru-RU" smtClean="0"/>
              <a:pPr/>
              <a:t>12.09.2024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F9A7F3-3F74-4A02-8ADE-2DACF346921E}" type="slidenum">
              <a:rPr lang="ru-RU" smtClean="0"/>
              <a:pPr/>
              <a:t>‹#›</a:t>
            </a:fld>
            <a:endParaRPr lang="ru-RU"/>
          </a:p>
        </p:txBody>
      </p:sp>
    </p:spTree>
    <p:extLst>
      <p:ext uri="{BB962C8B-B14F-4D97-AF65-F5344CB8AC3E}">
        <p14:creationId xmlns:p14="http://schemas.microsoft.com/office/powerpoint/2010/main" val="1106820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052736"/>
            <a:ext cx="6480720" cy="1070992"/>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971600" y="2132856"/>
            <a:ext cx="7272808" cy="3993307"/>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395536" y="623731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AF046F-39E9-46CE-A02B-CF036B424FF2}" type="datetimeFigureOut">
              <a:rPr lang="ru-RU" smtClean="0"/>
              <a:pPr/>
              <a:t>12.09.2024</a:t>
            </a:fld>
            <a:endParaRPr lang="ru-RU"/>
          </a:p>
        </p:txBody>
      </p:sp>
      <p:sp>
        <p:nvSpPr>
          <p:cNvPr id="5" name="Нижний колонтитул 4"/>
          <p:cNvSpPr>
            <a:spLocks noGrp="1"/>
          </p:cNvSpPr>
          <p:nvPr>
            <p:ph type="ftr" sz="quarter" idx="3"/>
          </p:nvPr>
        </p:nvSpPr>
        <p:spPr>
          <a:xfrm>
            <a:off x="2843808" y="623731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084168" y="62373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9A7F3-3F74-4A02-8ADE-2DACF346921E}" type="slidenum">
              <a:rPr lang="ru-RU" smtClean="0"/>
              <a:pPr/>
              <a:t>‹#›</a:t>
            </a:fld>
            <a:endParaRPr lang="ru-RU"/>
          </a:p>
        </p:txBody>
      </p:sp>
    </p:spTree>
    <p:extLst>
      <p:ext uri="{BB962C8B-B14F-4D97-AF65-F5344CB8AC3E}">
        <p14:creationId xmlns:p14="http://schemas.microsoft.com/office/powerpoint/2010/main" val="2435507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kern="1200">
          <a:solidFill>
            <a:schemeClr val="tx1"/>
          </a:solidFill>
          <a:latin typeface="Georgia" panose="020405020504050203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eorgia" panose="020405020504050203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eorgia" panose="020405020504050203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eorgia" panose="020405020504050203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61344" y="2636912"/>
            <a:ext cx="8193578" cy="1470025"/>
          </a:xfrm>
        </p:spPr>
        <p:txBody>
          <a:bodyPr>
            <a:normAutofit fontScale="90000"/>
          </a:bodyPr>
          <a:lstStyle/>
          <a:p>
            <a:pPr algn="ctr"/>
            <a:br>
              <a:rPr lang="uk-UA" b="1" dirty="0">
                <a:solidFill>
                  <a:schemeClr val="tx1"/>
                </a:solidFill>
              </a:rPr>
            </a:br>
            <a:br>
              <a:rPr lang="uk-UA" b="1" dirty="0">
                <a:solidFill>
                  <a:schemeClr val="tx1"/>
                </a:solidFill>
              </a:rPr>
            </a:br>
            <a:r>
              <a:rPr lang="uk-UA" b="1" dirty="0">
                <a:solidFill>
                  <a:schemeClr val="tx1"/>
                </a:solidFill>
              </a:rPr>
              <a:t>НАВЧАЛЬНА ДИСЦИПЛІНА </a:t>
            </a:r>
            <a:br>
              <a:rPr lang="uk-UA" b="1" dirty="0">
                <a:solidFill>
                  <a:schemeClr val="tx1"/>
                </a:solidFill>
              </a:rPr>
            </a:br>
            <a:r>
              <a:rPr lang="uk-UA" b="1" dirty="0">
                <a:solidFill>
                  <a:schemeClr val="tx1"/>
                </a:solidFill>
              </a:rPr>
              <a:t>«</a:t>
            </a:r>
            <a:r>
              <a:rPr lang="ru-RU" b="1" dirty="0" err="1">
                <a:solidFill>
                  <a:schemeClr val="tx1"/>
                </a:solidFill>
              </a:rPr>
              <a:t>Підприємницька</a:t>
            </a:r>
            <a:r>
              <a:rPr lang="ru-RU" b="1" dirty="0">
                <a:solidFill>
                  <a:schemeClr val="tx1"/>
                </a:solidFill>
              </a:rPr>
              <a:t> та </a:t>
            </a:r>
            <a:r>
              <a:rPr lang="ru-RU" b="1" dirty="0" err="1">
                <a:solidFill>
                  <a:schemeClr val="tx1"/>
                </a:solidFill>
              </a:rPr>
              <a:t>торговельна</a:t>
            </a:r>
            <a:r>
              <a:rPr lang="ru-RU" b="1" dirty="0">
                <a:solidFill>
                  <a:schemeClr val="tx1"/>
                </a:solidFill>
              </a:rPr>
              <a:t> </a:t>
            </a:r>
            <a:r>
              <a:rPr lang="ru-RU" b="1" dirty="0" err="1">
                <a:solidFill>
                  <a:schemeClr val="tx1"/>
                </a:solidFill>
              </a:rPr>
              <a:t>діяльність</a:t>
            </a:r>
            <a:r>
              <a:rPr lang="uk-UA" b="1" dirty="0">
                <a:solidFill>
                  <a:schemeClr val="tx1"/>
                </a:solidFill>
              </a:rPr>
              <a:t>»</a:t>
            </a:r>
            <a:br>
              <a:rPr lang="uk-UA" b="1" dirty="0">
                <a:solidFill>
                  <a:schemeClr val="tx1"/>
                </a:solidFill>
              </a:rPr>
            </a:br>
            <a:br>
              <a:rPr lang="uk-UA" b="1" dirty="0">
                <a:solidFill>
                  <a:schemeClr val="tx1"/>
                </a:solidFill>
              </a:rPr>
            </a:br>
            <a:r>
              <a:rPr lang="uk-UA" dirty="0">
                <a:solidFill>
                  <a:schemeClr val="tx1"/>
                </a:solidFill>
              </a:rPr>
              <a:t> Ступінь: магістр</a:t>
            </a:r>
            <a:br>
              <a:rPr lang="ru-RU" dirty="0">
                <a:solidFill>
                  <a:schemeClr val="tx1"/>
                </a:solidFill>
              </a:rPr>
            </a:br>
            <a:endParaRPr lang="ru-RU" dirty="0">
              <a:solidFill>
                <a:schemeClr val="tx1"/>
              </a:solidFill>
            </a:endParaRPr>
          </a:p>
        </p:txBody>
      </p:sp>
      <p:sp>
        <p:nvSpPr>
          <p:cNvPr id="3" name="Прямоугольник 2"/>
          <p:cNvSpPr/>
          <p:nvPr/>
        </p:nvSpPr>
        <p:spPr>
          <a:xfrm>
            <a:off x="539552" y="5805264"/>
            <a:ext cx="8215370" cy="523220"/>
          </a:xfrm>
          <a:prstGeom prst="rect">
            <a:avLst/>
          </a:prstGeom>
        </p:spPr>
        <p:txBody>
          <a:bodyPr wrap="square">
            <a:spAutoFit/>
          </a:bodyPr>
          <a:lstStyle/>
          <a:p>
            <a:pPr algn="ctr"/>
            <a:r>
              <a:rPr lang="ru-RU" sz="2800" b="1" dirty="0">
                <a:latin typeface="Times New Roman" panose="02020603050405020304" pitchFamily="18" charset="0"/>
                <a:cs typeface="Times New Roman" panose="02020603050405020304" pitchFamily="18" charset="0"/>
              </a:rPr>
              <a:t>Лектор курсу: </a:t>
            </a:r>
            <a:r>
              <a:rPr lang="ru-RU" sz="2800" b="1" dirty="0" err="1">
                <a:latin typeface="Times New Roman" panose="02020603050405020304" pitchFamily="18" charset="0"/>
                <a:cs typeface="Times New Roman" panose="02020603050405020304" pitchFamily="18" charset="0"/>
              </a:rPr>
              <a:t>к.е.н</a:t>
            </a:r>
            <a:r>
              <a:rPr lang="ru-RU" sz="2800" b="1" dirty="0">
                <a:latin typeface="Times New Roman" panose="02020603050405020304" pitchFamily="18" charset="0"/>
                <a:cs typeface="Times New Roman" panose="02020603050405020304" pitchFamily="18" charset="0"/>
              </a:rPr>
              <a:t>., доцент </a:t>
            </a:r>
            <a:r>
              <a:rPr lang="ru-RU" sz="2800" b="1" dirty="0" err="1">
                <a:latin typeface="Times New Roman" panose="02020603050405020304" pitchFamily="18" charset="0"/>
                <a:cs typeface="Times New Roman" panose="02020603050405020304" pitchFamily="18" charset="0"/>
              </a:rPr>
              <a:t>Ніколайчук</a:t>
            </a:r>
            <a:r>
              <a:rPr lang="ru-RU" sz="2800" b="1" dirty="0">
                <a:latin typeface="Times New Roman" panose="02020603050405020304" pitchFamily="18" charset="0"/>
                <a:cs typeface="Times New Roman" panose="02020603050405020304" pitchFamily="18" charset="0"/>
              </a:rPr>
              <a:t> О.А.</a:t>
            </a:r>
          </a:p>
        </p:txBody>
      </p:sp>
    </p:spTree>
    <p:extLst>
      <p:ext uri="{BB962C8B-B14F-4D97-AF65-F5344CB8AC3E}">
        <p14:creationId xmlns:p14="http://schemas.microsoft.com/office/powerpoint/2010/main" val="448050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1556792"/>
            <a:ext cx="7416824" cy="2304256"/>
          </a:xfrm>
        </p:spPr>
        <p:txBody>
          <a:bodyPr>
            <a:noAutofit/>
          </a:bodyPr>
          <a:lstStyle/>
          <a:p>
            <a:pPr algn="just"/>
            <a:br>
              <a:rPr lang="ru-RU" sz="2000" dirty="0"/>
            </a:br>
            <a:r>
              <a:rPr lang="ru-RU" sz="2000" b="1" dirty="0"/>
              <a:t>Мета: </a:t>
            </a:r>
            <a:r>
              <a:rPr lang="uk-UA" sz="2000" dirty="0">
                <a:solidFill>
                  <a:srgbClr val="000000"/>
                </a:solidFill>
                <a:effectLst/>
                <a:latin typeface="Times New Roman" panose="02020603050405020304" pitchFamily="18" charset="0"/>
                <a:ea typeface="Times New Roman" panose="02020603050405020304" pitchFamily="18" charset="0"/>
              </a:rPr>
              <a:t>поглиблення і розширення теоретичних знань щодо організації та забезпечення ефективної підприємницької  та торговельної діяльності</a:t>
            </a:r>
            <a:r>
              <a:rPr lang="uk-UA" sz="2000" dirty="0">
                <a:solidFill>
                  <a:srgbClr val="000000"/>
                </a:solidFill>
                <a:effectLst/>
                <a:latin typeface="Times New Roman" panose="02020603050405020304" pitchFamily="18" charset="0"/>
                <a:ea typeface="Calibri" panose="020F0502020204030204" pitchFamily="34" charset="0"/>
              </a:rPr>
              <a:t>.</a:t>
            </a:r>
            <a:br>
              <a:rPr lang="ru-UA" sz="2000" dirty="0">
                <a:solidFill>
                  <a:srgbClr val="000000"/>
                </a:solidFill>
                <a:effectLst/>
                <a:latin typeface="Times New Roman" panose="02020603050405020304" pitchFamily="18" charset="0"/>
                <a:ea typeface="Calibri" panose="020F0502020204030204" pitchFamily="34" charset="0"/>
              </a:rPr>
            </a:br>
            <a:br>
              <a:rPr lang="uk-UA" sz="2000" dirty="0"/>
            </a:br>
            <a:br>
              <a:rPr lang="uk-UA" sz="2000" dirty="0">
                <a:latin typeface="Times New Roman" panose="02020603050405020304" pitchFamily="18" charset="0"/>
                <a:cs typeface="Times New Roman" panose="02020603050405020304" pitchFamily="18" charset="0"/>
              </a:rPr>
            </a:br>
            <a:r>
              <a:rPr lang="uk-UA" sz="2000" b="1" dirty="0">
                <a:latin typeface="Times New Roman" panose="02020603050405020304" pitchFamily="18" charset="0"/>
                <a:cs typeface="Times New Roman" panose="02020603050405020304" pitchFamily="18" charset="0"/>
              </a:rPr>
              <a:t>Предмет: </a:t>
            </a:r>
            <a:r>
              <a:rPr lang="uk-UA" sz="2000" dirty="0">
                <a:effectLst/>
                <a:latin typeface="Times New Roman" panose="02020603050405020304" pitchFamily="18" charset="0"/>
                <a:ea typeface="Times New Roman" panose="02020603050405020304" pitchFamily="18" charset="0"/>
              </a:rPr>
              <a:t>методи та інструменти організації й здійснення підприємницької та торговельної діяльності</a:t>
            </a:r>
            <a:r>
              <a:rPr lang="uk-UA" sz="2000"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484784"/>
            <a:ext cx="7920880" cy="4924425"/>
          </a:xfrm>
          <a:prstGeom prst="rect">
            <a:avLst/>
          </a:prstGeom>
        </p:spPr>
        <p:txBody>
          <a:bodyPr wrap="square">
            <a:spAutoFit/>
          </a:bodyPr>
          <a:lstStyle/>
          <a:p>
            <a:pPr marR="538480" algn="just">
              <a:spcAft>
                <a:spcPts val="0"/>
              </a:spcAft>
            </a:pPr>
            <a:r>
              <a:rPr lang="uk-UA" sz="2400" b="1" dirty="0">
                <a:solidFill>
                  <a:srgbClr val="000000"/>
                </a:solidFill>
                <a:latin typeface="Times New Roman"/>
                <a:ea typeface="Times New Roman"/>
              </a:rPr>
              <a:t>Завдання: </a:t>
            </a:r>
            <a:endParaRPr lang="uk-UA" sz="2400" b="1" dirty="0">
              <a:solidFill>
                <a:srgbClr val="000000"/>
              </a:solidFill>
              <a:latin typeface="Times New Roman" panose="02020603050405020304" pitchFamily="18" charset="0"/>
              <a:ea typeface="Times New Roman"/>
              <a:cs typeface="Times New Roman" panose="02020603050405020304" pitchFamily="18" charset="0"/>
            </a:endParaRPr>
          </a:p>
          <a:p>
            <a:pPr algn="just"/>
            <a:r>
              <a:rPr lang="ru-RU" sz="2000" dirty="0"/>
              <a:t> </a:t>
            </a:r>
            <a:r>
              <a:rPr lang="uk-UA" sz="1800" dirty="0">
                <a:effectLst/>
                <a:latin typeface="Times New Roman" panose="02020603050405020304" pitchFamily="18" charset="0"/>
                <a:ea typeface="Times New Roman" panose="02020603050405020304" pitchFamily="18" charset="0"/>
              </a:rPr>
              <a:t>полягають у набутті теоретичної і практичної підготовки здобувачів ВО щодо організації підприємницької та торговельної діяльності;  формуванні вмінь та навичок: використання та дотримання нормативно-правових засад підприємницької та торговельної діяльності,  організації підприємницької та торговельної діяльності, ідентифікації особливостей видів підприємницької діяльності, технології створення власної справи, аналізу умов та факторів підприємницької діяльності, особливостями оподаткування підприємницької діяльності, соціальної відповідальності бізнесу, ідентифікації організаційних моделей в торгівлі; аналізу технології та процесів організації різних форм торгівлі; здійснення раціональної організації торгово-технологічного процесу на підприємствах оптової та роздрібної торгівлі, здійснення організації товаропостачання і продажу товарів підприємств оптової і роздрібної торгівлі;  аналізу сучасних тенденцій та напрямів підприємницької та торговельної діяльності,  управління підприємницькою й торговельною діяльністю та прийняття ефективних управлінських рішень у підприємницькій та торговельній діяльності</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8630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305342"/>
            <a:ext cx="7992888" cy="5078313"/>
          </a:xfrm>
          <a:prstGeom prst="rect">
            <a:avLst/>
          </a:prstGeom>
        </p:spPr>
        <p:txBody>
          <a:bodyPr wrap="square">
            <a:spAutoFit/>
          </a:bodyPr>
          <a:lstStyle/>
          <a:p>
            <a:pPr algn="just">
              <a:spcAft>
                <a:spcPts val="0"/>
              </a:spcAft>
            </a:pPr>
            <a:r>
              <a:rPr lang="uk-UA" sz="2400" b="1" dirty="0">
                <a:latin typeface="Times New Roman" pitchFamily="18" charset="0"/>
                <a:ea typeface="Times New Roman"/>
                <a:cs typeface="Times New Roman" pitchFamily="18" charset="0"/>
              </a:rPr>
              <a:t>Зміст дисципліни розкривається в темах</a:t>
            </a:r>
            <a:r>
              <a:rPr lang="uk-UA" sz="2400" dirty="0">
                <a:latin typeface="Times New Roman" pitchFamily="18" charset="0"/>
                <a:ea typeface="Times New Roman"/>
                <a:cs typeface="Times New Roman" pitchFamily="18" charset="0"/>
              </a:rPr>
              <a:t>:</a:t>
            </a:r>
          </a:p>
          <a:p>
            <a:pPr indent="450215" algn="just"/>
            <a:r>
              <a:rPr lang="ru-RU" sz="1500" dirty="0"/>
              <a:t> </a:t>
            </a:r>
            <a:r>
              <a:rPr lang="ru-UA" sz="1500" b="1" dirty="0">
                <a:effectLst/>
                <a:latin typeface="Times New Roman" panose="02020603050405020304" pitchFamily="18" charset="0"/>
                <a:ea typeface="Times New Roman" panose="02020603050405020304" pitchFamily="18" charset="0"/>
              </a:rPr>
              <a:t> </a:t>
            </a:r>
            <a:r>
              <a:rPr lang="uk-UA" sz="1500" b="1" dirty="0">
                <a:effectLst/>
                <a:latin typeface="Times New Roman" panose="02020603050405020304" pitchFamily="18" charset="0"/>
                <a:ea typeface="Times New Roman" panose="02020603050405020304" pitchFamily="18" charset="0"/>
              </a:rPr>
              <a:t>Змістовий модуль 1. Підприємницька діяльність</a:t>
            </a:r>
            <a:endParaRPr lang="ru-UA" sz="1500" dirty="0">
              <a:effectLst/>
              <a:latin typeface="Times New Roman" panose="02020603050405020304" pitchFamily="18" charset="0"/>
              <a:ea typeface="Times New Roman" panose="02020603050405020304" pitchFamily="18" charset="0"/>
            </a:endParaRPr>
          </a:p>
          <a:p>
            <a:r>
              <a:rPr lang="uk-UA" sz="1500" dirty="0">
                <a:solidFill>
                  <a:srgbClr val="000000"/>
                </a:solidFill>
                <a:effectLst/>
                <a:latin typeface="Times New Roman" panose="02020603050405020304" pitchFamily="18" charset="0"/>
                <a:ea typeface="Calibri" panose="020F0502020204030204" pitchFamily="34" charset="0"/>
              </a:rPr>
              <a:t>Тема 1. Підприємництво як вид господарювання</a:t>
            </a:r>
            <a:endParaRPr lang="ru-UA" sz="1500" dirty="0">
              <a:solidFill>
                <a:srgbClr val="000000"/>
              </a:solidFill>
              <a:effectLst/>
              <a:latin typeface="Times New Roman" panose="02020603050405020304" pitchFamily="18" charset="0"/>
              <a:ea typeface="Calibri" panose="020F0502020204030204" pitchFamily="34" charset="0"/>
            </a:endParaRPr>
          </a:p>
          <a:p>
            <a:r>
              <a:rPr lang="uk-UA" sz="1500" dirty="0">
                <a:solidFill>
                  <a:srgbClr val="000000"/>
                </a:solidFill>
                <a:effectLst/>
                <a:latin typeface="Times New Roman" panose="02020603050405020304" pitchFamily="18" charset="0"/>
                <a:ea typeface="Calibri" panose="020F0502020204030204" pitchFamily="34" charset="0"/>
              </a:rPr>
              <a:t>Тема 2. Правові засади здійснення підприємницької діяльності</a:t>
            </a:r>
            <a:endParaRPr lang="ru-UA" sz="1500" dirty="0">
              <a:solidFill>
                <a:srgbClr val="000000"/>
              </a:solidFill>
              <a:effectLst/>
              <a:latin typeface="Times New Roman" panose="02020603050405020304" pitchFamily="18" charset="0"/>
              <a:ea typeface="Calibri" panose="020F0502020204030204" pitchFamily="34" charset="0"/>
            </a:endParaRPr>
          </a:p>
          <a:p>
            <a:r>
              <a:rPr lang="uk-UA" sz="1500" dirty="0">
                <a:solidFill>
                  <a:srgbClr val="000000"/>
                </a:solidFill>
                <a:effectLst/>
                <a:latin typeface="Times New Roman" panose="02020603050405020304" pitchFamily="18" charset="0"/>
                <a:ea typeface="Calibri" panose="020F0502020204030204" pitchFamily="34" charset="0"/>
              </a:rPr>
              <a:t>Тема 3. Підприємство як основна організаційна структура підприємницької діяльності </a:t>
            </a:r>
            <a:endParaRPr lang="ru-UA" sz="1500" dirty="0">
              <a:solidFill>
                <a:srgbClr val="000000"/>
              </a:solidFill>
              <a:effectLst/>
              <a:latin typeface="Times New Roman" panose="02020603050405020304" pitchFamily="18" charset="0"/>
              <a:ea typeface="Calibri" panose="020F0502020204030204" pitchFamily="34" charset="0"/>
            </a:endParaRPr>
          </a:p>
          <a:p>
            <a:r>
              <a:rPr lang="uk-UA" sz="1500" dirty="0">
                <a:solidFill>
                  <a:srgbClr val="000000"/>
                </a:solidFill>
                <a:effectLst/>
                <a:latin typeface="Times New Roman" panose="02020603050405020304" pitchFamily="18" charset="0"/>
                <a:ea typeface="Calibri" panose="020F0502020204030204" pitchFamily="34" charset="0"/>
              </a:rPr>
              <a:t>Тема 4. Види та форми підприємництва</a:t>
            </a:r>
            <a:endParaRPr lang="ru-UA" sz="1500" dirty="0">
              <a:solidFill>
                <a:srgbClr val="000000"/>
              </a:solidFill>
              <a:effectLst/>
              <a:latin typeface="Times New Roman" panose="02020603050405020304" pitchFamily="18" charset="0"/>
              <a:ea typeface="Calibri" panose="020F0502020204030204" pitchFamily="34" charset="0"/>
            </a:endParaRPr>
          </a:p>
          <a:p>
            <a:r>
              <a:rPr lang="uk-UA" sz="1500" dirty="0">
                <a:solidFill>
                  <a:srgbClr val="000000"/>
                </a:solidFill>
                <a:effectLst/>
                <a:latin typeface="Times New Roman" panose="02020603050405020304" pitchFamily="18" charset="0"/>
                <a:ea typeface="Calibri" panose="020F0502020204030204" pitchFamily="34" charset="0"/>
              </a:rPr>
              <a:t>Тема  5. Організація підприємницької діяльності. Бізнес-планування в підприємництві</a:t>
            </a:r>
            <a:endParaRPr lang="ru-UA" sz="1500" dirty="0">
              <a:solidFill>
                <a:srgbClr val="000000"/>
              </a:solidFill>
              <a:effectLst/>
              <a:latin typeface="Times New Roman" panose="02020603050405020304" pitchFamily="18" charset="0"/>
              <a:ea typeface="Calibri" panose="020F0502020204030204" pitchFamily="34" charset="0"/>
            </a:endParaRPr>
          </a:p>
          <a:p>
            <a:r>
              <a:rPr lang="uk-UA" sz="1500" dirty="0">
                <a:solidFill>
                  <a:srgbClr val="000000"/>
                </a:solidFill>
                <a:effectLst/>
                <a:latin typeface="Times New Roman" panose="02020603050405020304" pitchFamily="18" charset="0"/>
                <a:ea typeface="Calibri" panose="020F0502020204030204" pitchFamily="34" charset="0"/>
              </a:rPr>
              <a:t>Тема 6. Ресурсне забезпечення підприємницької діяльності</a:t>
            </a:r>
            <a:endParaRPr lang="ru-UA" sz="1500" dirty="0">
              <a:solidFill>
                <a:srgbClr val="000000"/>
              </a:solidFill>
              <a:effectLst/>
              <a:latin typeface="Times New Roman" panose="02020603050405020304" pitchFamily="18" charset="0"/>
              <a:ea typeface="Calibri" panose="020F0502020204030204" pitchFamily="34" charset="0"/>
            </a:endParaRPr>
          </a:p>
          <a:p>
            <a:r>
              <a:rPr lang="uk-UA" sz="1500" dirty="0">
                <a:solidFill>
                  <a:srgbClr val="000000"/>
                </a:solidFill>
                <a:effectLst/>
                <a:latin typeface="Times New Roman" panose="02020603050405020304" pitchFamily="18" charset="0"/>
                <a:ea typeface="Calibri" panose="020F0502020204030204" pitchFamily="34" charset="0"/>
              </a:rPr>
              <a:t>Тема 7.Оподаткування підприємницької діяльності</a:t>
            </a:r>
            <a:endParaRPr lang="ru-UA" sz="1500" dirty="0">
              <a:solidFill>
                <a:srgbClr val="000000"/>
              </a:solidFill>
              <a:effectLst/>
              <a:latin typeface="Times New Roman" panose="02020603050405020304" pitchFamily="18" charset="0"/>
              <a:ea typeface="Calibri" panose="020F0502020204030204" pitchFamily="34" charset="0"/>
            </a:endParaRPr>
          </a:p>
          <a:p>
            <a:r>
              <a:rPr lang="uk-UA" sz="1500" dirty="0">
                <a:solidFill>
                  <a:srgbClr val="000000"/>
                </a:solidFill>
                <a:effectLst/>
                <a:latin typeface="Times New Roman" panose="02020603050405020304" pitchFamily="18" charset="0"/>
                <a:ea typeface="Calibri" panose="020F0502020204030204" pitchFamily="34" charset="0"/>
              </a:rPr>
              <a:t>Тема 8. Соціальна відповідальність бізнесу</a:t>
            </a:r>
            <a:endParaRPr lang="ru-UA" sz="1500" dirty="0">
              <a:solidFill>
                <a:srgbClr val="000000"/>
              </a:solidFill>
              <a:effectLst/>
              <a:latin typeface="Times New Roman" panose="02020603050405020304" pitchFamily="18" charset="0"/>
              <a:ea typeface="Calibri" panose="020F0502020204030204" pitchFamily="34" charset="0"/>
            </a:endParaRPr>
          </a:p>
          <a:p>
            <a:pPr indent="450215" algn="just"/>
            <a:r>
              <a:rPr lang="uk-UA" sz="1500" b="1" dirty="0">
                <a:effectLst/>
                <a:latin typeface="Times New Roman" panose="02020603050405020304" pitchFamily="18" charset="0"/>
                <a:ea typeface="Times New Roman" panose="02020603050405020304" pitchFamily="18" charset="0"/>
              </a:rPr>
              <a:t>Змістовий модуль 2. Торговельна діяльність</a:t>
            </a:r>
            <a:endParaRPr lang="ru-UA" sz="1500" dirty="0">
              <a:effectLst/>
              <a:latin typeface="Times New Roman" panose="02020603050405020304" pitchFamily="18" charset="0"/>
              <a:ea typeface="Times New Roman" panose="02020603050405020304" pitchFamily="18" charset="0"/>
            </a:endParaRPr>
          </a:p>
          <a:p>
            <a:pPr algn="just"/>
            <a:r>
              <a:rPr lang="uk-UA" sz="1500" dirty="0">
                <a:solidFill>
                  <a:srgbClr val="000000"/>
                </a:solidFill>
                <a:effectLst/>
                <a:latin typeface="Times New Roman" panose="02020603050405020304" pitchFamily="18" charset="0"/>
                <a:ea typeface="Calibri" panose="020F0502020204030204" pitchFamily="34" charset="0"/>
              </a:rPr>
              <a:t>Тема 9. Теоретичні основи організації торговельної діяльності. Організаційні моделі в торгівлі</a:t>
            </a:r>
            <a:endParaRPr lang="ru-UA" sz="1500" dirty="0">
              <a:solidFill>
                <a:srgbClr val="000000"/>
              </a:solidFill>
              <a:effectLst/>
              <a:latin typeface="Times New Roman" panose="02020603050405020304" pitchFamily="18" charset="0"/>
              <a:ea typeface="Calibri" panose="020F0502020204030204" pitchFamily="34" charset="0"/>
            </a:endParaRPr>
          </a:p>
          <a:p>
            <a:r>
              <a:rPr lang="uk-UA" sz="1500" dirty="0">
                <a:solidFill>
                  <a:srgbClr val="000000"/>
                </a:solidFill>
                <a:effectLst/>
                <a:latin typeface="Times New Roman" panose="02020603050405020304" pitchFamily="18" charset="0"/>
                <a:ea typeface="Calibri" panose="020F0502020204030204" pitchFamily="34" charset="0"/>
              </a:rPr>
              <a:t>Тема 10. Організація оптової торгівлі</a:t>
            </a:r>
            <a:endParaRPr lang="ru-UA" sz="1500" dirty="0">
              <a:solidFill>
                <a:srgbClr val="000000"/>
              </a:solidFill>
              <a:effectLst/>
              <a:latin typeface="Times New Roman" panose="02020603050405020304" pitchFamily="18" charset="0"/>
              <a:ea typeface="Calibri" panose="020F0502020204030204" pitchFamily="34" charset="0"/>
            </a:endParaRPr>
          </a:p>
          <a:p>
            <a:r>
              <a:rPr lang="uk-UA" sz="1500" dirty="0">
                <a:solidFill>
                  <a:srgbClr val="000000"/>
                </a:solidFill>
                <a:effectLst/>
                <a:latin typeface="Times New Roman" panose="02020603050405020304" pitchFamily="18" charset="0"/>
                <a:ea typeface="Calibri" panose="020F0502020204030204" pitchFamily="34" charset="0"/>
              </a:rPr>
              <a:t>Тема 11. Організація торгово-технологічного процесу на підприємствах оптової торгівлі </a:t>
            </a:r>
            <a:endParaRPr lang="ru-UA" sz="1500" dirty="0">
              <a:solidFill>
                <a:srgbClr val="000000"/>
              </a:solidFill>
              <a:effectLst/>
              <a:latin typeface="Times New Roman" panose="02020603050405020304" pitchFamily="18" charset="0"/>
              <a:ea typeface="Calibri" panose="020F0502020204030204" pitchFamily="34" charset="0"/>
            </a:endParaRPr>
          </a:p>
          <a:p>
            <a:r>
              <a:rPr lang="uk-UA" sz="1500" dirty="0">
                <a:solidFill>
                  <a:srgbClr val="000000"/>
                </a:solidFill>
                <a:effectLst/>
                <a:latin typeface="Times New Roman" panose="02020603050405020304" pitchFamily="18" charset="0"/>
                <a:ea typeface="Calibri" panose="020F0502020204030204" pitchFamily="34" charset="0"/>
              </a:rPr>
              <a:t>Тема 12. Організація оптового продажу, товаропостачання та доставки товарів оптовим покупцям</a:t>
            </a:r>
            <a:endParaRPr lang="ru-UA" sz="1500" dirty="0">
              <a:solidFill>
                <a:srgbClr val="000000"/>
              </a:solidFill>
              <a:effectLst/>
              <a:latin typeface="Times New Roman" panose="02020603050405020304" pitchFamily="18" charset="0"/>
              <a:ea typeface="Calibri" panose="020F0502020204030204" pitchFamily="34" charset="0"/>
            </a:endParaRPr>
          </a:p>
          <a:p>
            <a:r>
              <a:rPr lang="uk-UA" sz="1500" dirty="0">
                <a:solidFill>
                  <a:srgbClr val="000000"/>
                </a:solidFill>
                <a:effectLst/>
                <a:latin typeface="Times New Roman" panose="02020603050405020304" pitchFamily="18" charset="0"/>
                <a:ea typeface="Calibri" panose="020F0502020204030204" pitchFamily="34" charset="0"/>
              </a:rPr>
              <a:t>Тема 13. Організація роздрібної торгівлі</a:t>
            </a:r>
            <a:endParaRPr lang="ru-UA" sz="1500" dirty="0">
              <a:solidFill>
                <a:srgbClr val="000000"/>
              </a:solidFill>
              <a:effectLst/>
              <a:latin typeface="Times New Roman" panose="02020603050405020304" pitchFamily="18" charset="0"/>
              <a:ea typeface="Calibri" panose="020F0502020204030204" pitchFamily="34" charset="0"/>
            </a:endParaRPr>
          </a:p>
          <a:p>
            <a:r>
              <a:rPr lang="uk-UA" sz="1500" dirty="0">
                <a:solidFill>
                  <a:srgbClr val="000000"/>
                </a:solidFill>
                <a:effectLst/>
                <a:latin typeface="Times New Roman" panose="02020603050405020304" pitchFamily="18" charset="0"/>
                <a:ea typeface="Calibri" panose="020F0502020204030204" pitchFamily="34" charset="0"/>
              </a:rPr>
              <a:t>Тема 14. Організація торгово-технологічного процесу в магазині та його ефективність </a:t>
            </a:r>
            <a:endParaRPr lang="ru-UA" sz="1500" dirty="0">
              <a:solidFill>
                <a:srgbClr val="000000"/>
              </a:solidFill>
              <a:effectLst/>
              <a:latin typeface="Times New Roman" panose="02020603050405020304" pitchFamily="18" charset="0"/>
              <a:ea typeface="Calibri" panose="020F0502020204030204" pitchFamily="34" charset="0"/>
            </a:endParaRPr>
          </a:p>
          <a:p>
            <a:r>
              <a:rPr lang="uk-UA" sz="1500" dirty="0">
                <a:solidFill>
                  <a:srgbClr val="000000"/>
                </a:solidFill>
                <a:effectLst/>
                <a:latin typeface="Times New Roman" panose="02020603050405020304" pitchFamily="18" charset="0"/>
                <a:ea typeface="Calibri" panose="020F0502020204030204" pitchFamily="34" charset="0"/>
              </a:rPr>
              <a:t>Тема 15. Організація продажу товарів у магазинах. Організація торговельного обслуговування покупців</a:t>
            </a:r>
            <a:endParaRPr lang="ru-UA" sz="1500" dirty="0">
              <a:solidFill>
                <a:srgbClr val="000000"/>
              </a:solidFill>
              <a:effectLst/>
              <a:latin typeface="Times New Roman" panose="02020603050405020304" pitchFamily="18" charset="0"/>
              <a:ea typeface="Calibri" panose="020F0502020204030204" pitchFamily="34" charset="0"/>
            </a:endParaRPr>
          </a:p>
          <a:p>
            <a:r>
              <a:rPr lang="uk-UA" sz="1500" dirty="0">
                <a:effectLst/>
                <a:latin typeface="Times New Roman" panose="02020603050405020304" pitchFamily="18" charset="0"/>
                <a:ea typeface="Times New Roman" panose="02020603050405020304" pitchFamily="18" charset="0"/>
              </a:rPr>
              <a:t>Тема 16. </a:t>
            </a:r>
            <a:r>
              <a:rPr lang="uk-UA" sz="1500" dirty="0" err="1">
                <a:effectLst/>
                <a:latin typeface="Times New Roman" panose="02020603050405020304" pitchFamily="18" charset="0"/>
                <a:ea typeface="Times New Roman" panose="02020603050405020304" pitchFamily="18" charset="0"/>
              </a:rPr>
              <a:t>Позамагазинні</a:t>
            </a:r>
            <a:r>
              <a:rPr lang="uk-UA" sz="1500" dirty="0">
                <a:effectLst/>
                <a:latin typeface="Times New Roman" panose="02020603050405020304" pitchFamily="18" charset="0"/>
                <a:ea typeface="Times New Roman" panose="02020603050405020304" pitchFamily="18" charset="0"/>
              </a:rPr>
              <a:t> та особливі форми продажу товарів</a:t>
            </a:r>
            <a:endParaRPr lang="ru-RU"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9523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484784"/>
            <a:ext cx="7992888" cy="4112793"/>
          </a:xfrm>
          <a:prstGeom prst="rect">
            <a:avLst/>
          </a:prstGeom>
        </p:spPr>
        <p:txBody>
          <a:bodyPr wrap="square">
            <a:spAutoFit/>
          </a:bodyPr>
          <a:lstStyle/>
          <a:p>
            <a:pPr indent="450850" algn="just">
              <a:lnSpc>
                <a:spcPct val="107000"/>
              </a:lnSpc>
              <a:spcAft>
                <a:spcPts val="0"/>
              </a:spcAft>
              <a:tabLst>
                <a:tab pos="450215" algn="l"/>
              </a:tabLst>
            </a:pPr>
            <a:r>
              <a:rPr lang="uk-UA" b="1" dirty="0">
                <a:latin typeface="Times New Roman" panose="02020603050405020304" pitchFamily="18" charset="0"/>
                <a:ea typeface="Calibri"/>
                <a:cs typeface="Times New Roman" panose="02020603050405020304" pitchFamily="18" charset="0"/>
              </a:rPr>
              <a:t>Компетенції, набуті в результаті вивчення дисципліни:</a:t>
            </a:r>
          </a:p>
          <a:p>
            <a:r>
              <a:rPr lang="ru-RU" dirty="0"/>
              <a:t> </a:t>
            </a:r>
            <a:endParaRPr lang="ru-RU" sz="1400" dirty="0"/>
          </a:p>
          <a:p>
            <a:r>
              <a:rPr lang="ru-RU" sz="1400" dirty="0"/>
              <a:t> </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знання</a:t>
            </a:r>
            <a:r>
              <a:rPr lang="ru-RU" sz="1600" b="1" dirty="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a:p>
            <a:pPr algn="just"/>
            <a:r>
              <a:rPr lang="uk-UA" sz="1600" dirty="0">
                <a:effectLst/>
                <a:latin typeface="Times New Roman" panose="02020603050405020304" pitchFamily="18" charset="0"/>
                <a:ea typeface="Times New Roman" panose="02020603050405020304" pitchFamily="18" charset="0"/>
              </a:rPr>
              <a:t>використання та дотримання нормативно-правових засад підприємницької та торговельної діяльності</a:t>
            </a:r>
            <a:r>
              <a:rPr lang="ru-RU" sz="1600" dirty="0">
                <a:latin typeface="Times New Roman" panose="02020603050405020304" pitchFamily="18" charset="0"/>
                <a:cs typeface="Times New Roman" panose="02020603050405020304" pitchFamily="18" charset="0"/>
              </a:rPr>
              <a:t>; </a:t>
            </a:r>
          </a:p>
          <a:p>
            <a:pPr algn="just"/>
            <a:r>
              <a:rPr lang="uk-UA" sz="1600" dirty="0">
                <a:effectLst/>
                <a:latin typeface="Times New Roman" panose="02020603050405020304" pitchFamily="18" charset="0"/>
                <a:ea typeface="Times New Roman" panose="02020603050405020304" pitchFamily="18" charset="0"/>
              </a:rPr>
              <a:t>організації підприємницької та торговельної діяльності, особливостей видів підприємницької діяльності, технології створення власної справи, умов та факторів підприємницької діяльності, особливостей оподаткування підприємницької діяльності, соціальної відповідальності бізнесу, </a:t>
            </a:r>
          </a:p>
          <a:p>
            <a:pPr algn="just"/>
            <a:r>
              <a:rPr lang="uk-UA" sz="1600" dirty="0">
                <a:effectLst/>
                <a:latin typeface="Times New Roman" panose="02020603050405020304" pitchFamily="18" charset="0"/>
                <a:ea typeface="Times New Roman" panose="02020603050405020304" pitchFamily="18" charset="0"/>
              </a:rPr>
              <a:t>видів організаційних моделей в торгівлі; технології та процесів організації різних форм торгівлі; здійснення раціональної організації торгово-технологічного процесу на підприємствах оптової та роздрібної торгівлі, здійснення організації товаропостачання і продажу товарів підприємств оптової і роздрібної торгівлі; сучасних тенденцій та напрямів підприємницької та торговельної діяльності,  основ управління підприємницькою й торговельною діяльністю та прийняття ефективних управлінських рішень у підприємницькій та торговельній діяльності</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948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908720"/>
            <a:ext cx="7848872" cy="4401205"/>
          </a:xfrm>
          <a:prstGeom prst="rect">
            <a:avLst/>
          </a:prstGeom>
        </p:spPr>
        <p:txBody>
          <a:bodyPr wrap="square">
            <a:spAutoFit/>
          </a:bodyPr>
          <a:lstStyle/>
          <a:p>
            <a:endParaRPr lang="ru-RU" sz="2000" dirty="0">
              <a:solidFill>
                <a:srgbClr val="000000"/>
              </a:solidFill>
              <a:latin typeface="Times New Roman" panose="02020603050405020304" pitchFamily="18" charset="0"/>
            </a:endParaRPr>
          </a:p>
          <a:p>
            <a:r>
              <a:rPr lang="ru-RU" sz="2000" dirty="0">
                <a:solidFill>
                  <a:srgbClr val="000000"/>
                </a:solidFill>
                <a:latin typeface="Times New Roman" panose="02020603050405020304" pitchFamily="18" charset="0"/>
              </a:rPr>
              <a:t> </a:t>
            </a:r>
            <a:r>
              <a:rPr lang="ru-RU" b="1" dirty="0">
                <a:solidFill>
                  <a:srgbClr val="000000"/>
                </a:solidFill>
                <a:latin typeface="Times New Roman" panose="02020603050405020304" pitchFamily="18" charset="0"/>
              </a:rPr>
              <a:t>- </a:t>
            </a:r>
            <a:r>
              <a:rPr lang="ru-RU" b="1" dirty="0" err="1">
                <a:solidFill>
                  <a:srgbClr val="000000"/>
                </a:solidFill>
                <a:latin typeface="Times New Roman" panose="02020603050405020304" pitchFamily="18" charset="0"/>
              </a:rPr>
              <a:t>вміння</a:t>
            </a:r>
            <a:r>
              <a:rPr lang="ru-RU" b="1" dirty="0">
                <a:solidFill>
                  <a:srgbClr val="000000"/>
                </a:solidFill>
                <a:latin typeface="Times New Roman" panose="02020603050405020304" pitchFamily="18" charset="0"/>
              </a:rPr>
              <a:t>/</a:t>
            </a:r>
            <a:r>
              <a:rPr lang="ru-RU" b="1" dirty="0" err="1">
                <a:solidFill>
                  <a:srgbClr val="000000"/>
                </a:solidFill>
                <a:latin typeface="Times New Roman" panose="02020603050405020304" pitchFamily="18" charset="0"/>
              </a:rPr>
              <a:t>навички</a:t>
            </a:r>
            <a:r>
              <a:rPr lang="ru-RU" b="1" dirty="0">
                <a:solidFill>
                  <a:srgbClr val="000000"/>
                </a:solidFill>
                <a:latin typeface="Times New Roman" panose="02020603050405020304" pitchFamily="18" charset="0"/>
              </a:rPr>
              <a:t>: </a:t>
            </a:r>
            <a:endParaRPr lang="ru-RU" dirty="0">
              <a:solidFill>
                <a:srgbClr val="000000"/>
              </a:solidFill>
              <a:latin typeface="Times New Roman" panose="02020603050405020304" pitchFamily="18" charset="0"/>
            </a:endParaRPr>
          </a:p>
          <a:p>
            <a:pPr algn="just"/>
            <a:r>
              <a:rPr lang="uk-UA" sz="1600" dirty="0">
                <a:effectLst/>
                <a:latin typeface="Times New Roman" panose="02020603050405020304" pitchFamily="18" charset="0"/>
                <a:ea typeface="Times New Roman" panose="02020603050405020304" pitchFamily="18" charset="0"/>
              </a:rPr>
              <a:t>організації підприємницької та торговельної діяльності, </a:t>
            </a:r>
          </a:p>
          <a:p>
            <a:pPr algn="just"/>
            <a:r>
              <a:rPr lang="uk-UA" sz="1600" dirty="0">
                <a:effectLst/>
                <a:latin typeface="Times New Roman" panose="02020603050405020304" pitchFamily="18" charset="0"/>
                <a:ea typeface="Times New Roman" panose="02020603050405020304" pitchFamily="18" charset="0"/>
              </a:rPr>
              <a:t>ідентифікації особливостей видів підприємницької діяльності, </a:t>
            </a:r>
          </a:p>
          <a:p>
            <a:pPr algn="just"/>
            <a:r>
              <a:rPr lang="uk-UA" sz="1600" dirty="0">
                <a:effectLst/>
                <a:latin typeface="Times New Roman" panose="02020603050405020304" pitchFamily="18" charset="0"/>
                <a:ea typeface="Times New Roman" panose="02020603050405020304" pitchFamily="18" charset="0"/>
              </a:rPr>
              <a:t>технології створення власної справи, </a:t>
            </a:r>
          </a:p>
          <a:p>
            <a:pPr algn="just"/>
            <a:r>
              <a:rPr lang="uk-UA" sz="1600" dirty="0">
                <a:effectLst/>
                <a:latin typeface="Times New Roman" panose="02020603050405020304" pitchFamily="18" charset="0"/>
                <a:ea typeface="Times New Roman" panose="02020603050405020304" pitchFamily="18" charset="0"/>
              </a:rPr>
              <a:t>аналізу умов та факторів підприємницької діяльності, </a:t>
            </a:r>
          </a:p>
          <a:p>
            <a:pPr algn="just"/>
            <a:r>
              <a:rPr lang="uk-UA" sz="1600" dirty="0">
                <a:effectLst/>
                <a:latin typeface="Times New Roman" panose="02020603050405020304" pitchFamily="18" charset="0"/>
                <a:ea typeface="Times New Roman" panose="02020603050405020304" pitchFamily="18" charset="0"/>
              </a:rPr>
              <a:t>врахування особливостей оподаткування підприємницької діяльності, </a:t>
            </a:r>
          </a:p>
          <a:p>
            <a:pPr algn="just"/>
            <a:r>
              <a:rPr lang="uk-UA" sz="1600" dirty="0">
                <a:latin typeface="Times New Roman" panose="02020603050405020304" pitchFamily="18" charset="0"/>
                <a:ea typeface="Times New Roman" panose="02020603050405020304" pitchFamily="18" charset="0"/>
              </a:rPr>
              <a:t>Реалізації </a:t>
            </a:r>
            <a:r>
              <a:rPr lang="uk-UA" sz="1600" dirty="0">
                <a:effectLst/>
                <a:latin typeface="Times New Roman" panose="02020603050405020304" pitchFamily="18" charset="0"/>
                <a:ea typeface="Times New Roman" panose="02020603050405020304" pitchFamily="18" charset="0"/>
              </a:rPr>
              <a:t>соціальної відповідальності бізнесу,</a:t>
            </a:r>
          </a:p>
          <a:p>
            <a:pPr algn="just"/>
            <a:r>
              <a:rPr lang="uk-UA" sz="1600" dirty="0">
                <a:effectLst/>
                <a:latin typeface="Times New Roman" panose="02020603050405020304" pitchFamily="18" charset="0"/>
                <a:ea typeface="Times New Roman" panose="02020603050405020304" pitchFamily="18" charset="0"/>
              </a:rPr>
              <a:t>ідентифікації організаційних моделей в торгівлі; </a:t>
            </a:r>
          </a:p>
          <a:p>
            <a:pPr algn="just"/>
            <a:r>
              <a:rPr lang="uk-UA" sz="1600" dirty="0">
                <a:effectLst/>
                <a:latin typeface="Times New Roman" panose="02020603050405020304" pitchFamily="18" charset="0"/>
                <a:ea typeface="Times New Roman" panose="02020603050405020304" pitchFamily="18" charset="0"/>
              </a:rPr>
              <a:t>аналізу технології та процесів організації різних форм торгівлі; </a:t>
            </a:r>
          </a:p>
          <a:p>
            <a:pPr algn="just"/>
            <a:r>
              <a:rPr lang="uk-UA" sz="1600" dirty="0">
                <a:effectLst/>
                <a:latin typeface="Times New Roman" panose="02020603050405020304" pitchFamily="18" charset="0"/>
                <a:ea typeface="Times New Roman" panose="02020603050405020304" pitchFamily="18" charset="0"/>
              </a:rPr>
              <a:t>забезпечення раціональної організації торгово-технологічного процесу на підприємствах оптової та роздрібної торгівлі, </a:t>
            </a:r>
          </a:p>
          <a:p>
            <a:pPr algn="just"/>
            <a:r>
              <a:rPr lang="uk-UA" sz="1600" dirty="0">
                <a:effectLst/>
                <a:latin typeface="Times New Roman" panose="02020603050405020304" pitchFamily="18" charset="0"/>
                <a:ea typeface="Times New Roman" panose="02020603050405020304" pitchFamily="18" charset="0"/>
              </a:rPr>
              <a:t>здійснення організації товаропостачання і продажу товарів підприємств оптової і роздрібної торгівлі;  </a:t>
            </a:r>
          </a:p>
          <a:p>
            <a:pPr algn="just"/>
            <a:r>
              <a:rPr lang="uk-UA" sz="1600" dirty="0">
                <a:effectLst/>
                <a:latin typeface="Times New Roman" panose="02020603050405020304" pitchFamily="18" charset="0"/>
                <a:ea typeface="Times New Roman" panose="02020603050405020304" pitchFamily="18" charset="0"/>
              </a:rPr>
              <a:t>аналізу сучасних тенденцій та напрямів підприємницької та торговельної діяльності,  </a:t>
            </a:r>
          </a:p>
          <a:p>
            <a:pPr algn="just"/>
            <a:r>
              <a:rPr lang="uk-UA" sz="1600" dirty="0">
                <a:effectLst/>
                <a:latin typeface="Times New Roman" panose="02020603050405020304" pitchFamily="18" charset="0"/>
                <a:ea typeface="Times New Roman" panose="02020603050405020304" pitchFamily="18" charset="0"/>
              </a:rPr>
              <a:t>управління підприємницькою й торговельною діяльністю та прийняття ефективних управлінських рішень у підприємницькій та торговельній діяльності</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1967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772816"/>
            <a:ext cx="7560840" cy="3139321"/>
          </a:xfrm>
          <a:prstGeom prst="rect">
            <a:avLst/>
          </a:prstGeom>
        </p:spPr>
        <p:txBody>
          <a:bodyPr wrap="square">
            <a:spAutoFit/>
          </a:bodyPr>
          <a:lstStyle/>
          <a:p>
            <a:pPr algn="just"/>
            <a:r>
              <a:rPr lang="uk-UA" b="1" dirty="0">
                <a:solidFill>
                  <a:srgbClr val="000000"/>
                </a:solidFill>
                <a:latin typeface="Times New Roman" panose="02020603050405020304" pitchFamily="18" charset="0"/>
              </a:rPr>
              <a:t>- комунікація</a:t>
            </a:r>
            <a:r>
              <a:rPr lang="uk-UA" dirty="0">
                <a:solidFill>
                  <a:srgbClr val="000000"/>
                </a:solidFill>
                <a:latin typeface="Times New Roman" panose="02020603050405020304" pitchFamily="18" charset="0"/>
              </a:rPr>
              <a:t>: </a:t>
            </a:r>
          </a:p>
          <a:p>
            <a:pPr algn="just"/>
            <a:r>
              <a:rPr lang="uk-UA" dirty="0">
                <a:solidFill>
                  <a:srgbClr val="000000"/>
                </a:solidFill>
                <a:latin typeface="Times New Roman" panose="02020603050405020304" pitchFamily="18" charset="0"/>
              </a:rPr>
              <a:t>здатність спілкуватися та доносити інформацію щодо підприємницької та торговельної діяльності до фахівців та нефахівців; </a:t>
            </a:r>
          </a:p>
          <a:p>
            <a:pPr algn="just"/>
            <a:r>
              <a:rPr lang="uk-UA" dirty="0">
                <a:solidFill>
                  <a:srgbClr val="000000"/>
                </a:solidFill>
                <a:latin typeface="Times New Roman" panose="02020603050405020304" pitchFamily="18" charset="0"/>
              </a:rPr>
              <a:t>аргументувати напрями ефективної організації підприємницької та торговельної діяльності; </a:t>
            </a:r>
          </a:p>
          <a:p>
            <a:pPr algn="just"/>
            <a:endParaRPr lang="uk-UA" b="1" dirty="0">
              <a:solidFill>
                <a:srgbClr val="000000"/>
              </a:solidFill>
              <a:latin typeface="Times New Roman" panose="02020603050405020304" pitchFamily="18" charset="0"/>
            </a:endParaRPr>
          </a:p>
          <a:p>
            <a:pPr algn="just"/>
            <a:r>
              <a:rPr lang="uk-UA" b="1" dirty="0">
                <a:solidFill>
                  <a:srgbClr val="000000"/>
                </a:solidFill>
                <a:latin typeface="Times New Roman" panose="02020603050405020304" pitchFamily="18" charset="0"/>
              </a:rPr>
              <a:t>- відповідальність і автономія: </a:t>
            </a:r>
            <a:endParaRPr lang="uk-UA" dirty="0">
              <a:solidFill>
                <a:srgbClr val="000000"/>
              </a:solidFill>
              <a:latin typeface="Times New Roman" panose="02020603050405020304" pitchFamily="18" charset="0"/>
            </a:endParaRPr>
          </a:p>
          <a:p>
            <a:pPr algn="just"/>
            <a:r>
              <a:rPr lang="uk-UA" dirty="0">
                <a:solidFill>
                  <a:srgbClr val="000000"/>
                </a:solidFill>
                <a:latin typeface="Times New Roman" panose="02020603050405020304" pitchFamily="18" charset="0"/>
              </a:rPr>
              <a:t>демонструвати відповідальність за результати прийняття рішень у підприємницької та торговельної діяльності; </a:t>
            </a:r>
          </a:p>
          <a:p>
            <a:pPr algn="just"/>
            <a:r>
              <a:rPr lang="uk-UA" dirty="0">
                <a:solidFill>
                  <a:srgbClr val="000000"/>
                </a:solidFill>
                <a:latin typeface="Times New Roman" panose="02020603050405020304" pitchFamily="18" charset="0"/>
              </a:rPr>
              <a:t>дотримуватися вимог до діяльності для забезпечення сталого розвитку підприємницької та торговельної діяльності. </a:t>
            </a:r>
            <a:endParaRPr lang="uk-UA" dirty="0"/>
          </a:p>
        </p:txBody>
      </p:sp>
    </p:spTree>
    <p:extLst>
      <p:ext uri="{BB962C8B-B14F-4D97-AF65-F5344CB8AC3E}">
        <p14:creationId xmlns:p14="http://schemas.microsoft.com/office/powerpoint/2010/main" val="370560577"/>
      </p:ext>
    </p:extLst>
  </p:cSld>
  <p:clrMapOvr>
    <a:masterClrMapping/>
  </p:clrMapOvr>
</p:sld>
</file>

<file path=ppt/theme/theme1.xml><?xml version="1.0" encoding="utf-8"?>
<a:theme xmlns:a="http://schemas.openxmlformats.org/drawingml/2006/main" name="Prezentatsia2_1 (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Prezentatsia2_1 (2)</Template>
  <TotalTime>364</TotalTime>
  <Words>638</Words>
  <Application>Microsoft Office PowerPoint</Application>
  <PresentationFormat>Экран (4:3)</PresentationFormat>
  <Paragraphs>51</Paragraphs>
  <Slides>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vt:i4>
      </vt:variant>
    </vt:vector>
  </HeadingPairs>
  <TitlesOfParts>
    <vt:vector size="12" baseType="lpstr">
      <vt:lpstr>Arial</vt:lpstr>
      <vt:lpstr>Calibri</vt:lpstr>
      <vt:lpstr>Georgia</vt:lpstr>
      <vt:lpstr>Times New Roman</vt:lpstr>
      <vt:lpstr>Prezentatsia2_1 (2)</vt:lpstr>
      <vt:lpstr>  НАВЧАЛЬНА ДИСЦИПЛІНА  «Підприємницька та торговельна діяльність»   Ступінь: магістр </vt:lpstr>
      <vt:lpstr> Мета: поглиблення і розширення теоретичних знань щодо організації та забезпечення ефективної підприємницької  та торговельної діяльності.   Предмет: методи та інструменти організації й здійснення підприємницької та торговельної діяльності.</vt:lpstr>
      <vt:lpstr>Презентация PowerPoint</vt:lpstr>
      <vt:lpstr>Презентация PowerPoint</vt:lpstr>
      <vt:lpstr>Презентация PowerPoint</vt:lpstr>
      <vt:lpstr>Презентация PowerPoint</vt:lpstr>
      <vt:lpstr>Презентация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Olha Nik</cp:lastModifiedBy>
  <cp:revision>70</cp:revision>
  <dcterms:created xsi:type="dcterms:W3CDTF">2017-02-24T10:53:31Z</dcterms:created>
  <dcterms:modified xsi:type="dcterms:W3CDTF">2024-09-12T10:39:18Z</dcterms:modified>
</cp:coreProperties>
</file>